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218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13716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DATABUSTERS 2026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66928" y="1828800"/>
            <a:ext cx="106070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Financial Run Dynamics</a:t>
            </a:r>
            <a:endParaRPr lang="en-US" sz="5600" dirty="0"/>
          </a:p>
        </p:txBody>
      </p:sp>
      <p:sp>
        <p:nvSpPr>
          <p:cNvPr id="4" name="Text 2"/>
          <p:cNvSpPr/>
          <p:nvPr/>
        </p:nvSpPr>
        <p:spPr>
          <a:xfrm>
            <a:off x="566928" y="2971800"/>
            <a:ext cx="10058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C9D2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the $1 promise breaks: the 2008 Reserve Primary Fund and the 2022 Terra-Luna collapse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66928" y="3977640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B4530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~$40B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566928" y="475488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AEB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redeemed from one money fund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AEB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two days, Sept 2008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590288" y="3977640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0F766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72 hrs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4590288" y="475488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AEB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Terra-Luna to wipe out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AEB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~$50B in value, May 2022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407408" y="4069080"/>
            <a:ext cx="0" cy="1188720"/>
          </a:xfrm>
          <a:prstGeom prst="line">
            <a:avLst/>
          </a:prstGeom>
          <a:noFill/>
          <a:ln w="12700">
            <a:solidFill>
              <a:srgbClr val="2C394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66928" y="598932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M1G   ·   Aung Oakgar · Jerome Yeoh · Kwang Yu Cong · Seow Yi Le · Wu Jun Hao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429768"/>
            <a:ext cx="182880" cy="182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384048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2F7D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B · DESIGNING FOR CONFIDENCE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66928" y="676656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 reserve that isn’t correlated with the panic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417320"/>
            <a:ext cx="11057839" cy="731520"/>
          </a:xfrm>
          <a:prstGeom prst="roundRect">
            <a:avLst>
              <a:gd name="adj" fmla="val 7500"/>
            </a:avLst>
          </a:prstGeom>
          <a:solidFill>
            <a:srgbClr val="F3F5F8"/>
          </a:solidFill>
          <a:ln/>
        </p:spPr>
      </p:sp>
      <p:sp>
        <p:nvSpPr>
          <p:cNvPr id="6" name="Text 3"/>
          <p:cNvSpPr/>
          <p:nvPr/>
        </p:nvSpPr>
        <p:spPr>
          <a:xfrm>
            <a:off x="795528" y="1517904"/>
            <a:ext cx="10600639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B0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failure to fix.  </a:t>
            </a:r>
            <a:pPr indent="0" marL="0">
              <a:buNone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UST’s “reserve” was its own sister token, an asset that collapsed at the exact moment it was needed. The fix is to make the reserve independent of crypto and resilient to a run [2][3].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566928" y="2423160"/>
            <a:ext cx="3442106" cy="2331720"/>
          </a:xfrm>
          <a:prstGeom prst="roundRect">
            <a:avLst>
              <a:gd name="adj" fmla="val 2745"/>
            </a:avLst>
          </a:prstGeom>
          <a:solidFill>
            <a:srgbClr val="FFFFFF"/>
          </a:solidFill>
          <a:ln w="12700">
            <a:solidFill>
              <a:srgbClr val="D7DCE3"/>
            </a:solidFill>
            <a:prstDash val="solid"/>
          </a:ln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822960" y="2679192"/>
            <a:ext cx="566928" cy="566928"/>
          </a:xfrm>
          <a:prstGeom prst="ellipse">
            <a:avLst/>
          </a:prstGeom>
          <a:solidFill>
            <a:srgbClr val="2F7D4F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2834640"/>
            <a:ext cx="256032" cy="25603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04672" y="3337560"/>
            <a:ext cx="2966618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5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1. Exogenous, liquid reserves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804672" y="3886200"/>
            <a:ext cx="2966618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 every coin 1:1 with off-chain T-bills and cash, verified by frequent third-party attestation. Reserves that hold value when crypto falls cannot enter a death spiral.</a:t>
            </a:r>
            <a:endParaRPr lang="en-US" sz="1180" dirty="0"/>
          </a:p>
        </p:txBody>
      </p:sp>
      <p:sp>
        <p:nvSpPr>
          <p:cNvPr id="12" name="Shape 8"/>
          <p:cNvSpPr/>
          <p:nvPr/>
        </p:nvSpPr>
        <p:spPr>
          <a:xfrm>
            <a:off x="4374794" y="2423160"/>
            <a:ext cx="3442106" cy="2331720"/>
          </a:xfrm>
          <a:prstGeom prst="roundRect">
            <a:avLst>
              <a:gd name="adj" fmla="val 2745"/>
            </a:avLst>
          </a:prstGeom>
          <a:solidFill>
            <a:srgbClr val="FFFFFF"/>
          </a:solidFill>
          <a:ln w="12700">
            <a:solidFill>
              <a:srgbClr val="D7DCE3"/>
            </a:solidFill>
            <a:prstDash val="solid"/>
          </a:ln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13" name="Shape 9"/>
          <p:cNvSpPr/>
          <p:nvPr/>
        </p:nvSpPr>
        <p:spPr>
          <a:xfrm>
            <a:off x="4630826" y="2679192"/>
            <a:ext cx="566928" cy="566928"/>
          </a:xfrm>
          <a:prstGeom prst="ellipse">
            <a:avLst/>
          </a:prstGeom>
          <a:solidFill>
            <a:srgbClr val="2F7D4F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274" y="2834640"/>
            <a:ext cx="256032" cy="25603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612538" y="3337560"/>
            <a:ext cx="2966618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5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2. Redemption gates under stress</a:t>
            </a:r>
            <a:endParaRPr lang="en-US" sz="1550" dirty="0"/>
          </a:p>
        </p:txBody>
      </p:sp>
      <p:sp>
        <p:nvSpPr>
          <p:cNvPr id="16" name="Text 11"/>
          <p:cNvSpPr/>
          <p:nvPr/>
        </p:nvSpPr>
        <p:spPr>
          <a:xfrm>
            <a:off x="4612538" y="3886200"/>
            <a:ext cx="2966618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short, pre-disclosed delay on very large redemptions slows the first-mover stampede; the same tool that 2010 and 2014 reforms gave money market funds.</a:t>
            </a:r>
            <a:endParaRPr lang="en-US" sz="1180" dirty="0"/>
          </a:p>
        </p:txBody>
      </p:sp>
      <p:sp>
        <p:nvSpPr>
          <p:cNvPr id="17" name="Shape 12"/>
          <p:cNvSpPr/>
          <p:nvPr/>
        </p:nvSpPr>
        <p:spPr>
          <a:xfrm>
            <a:off x="8182661" y="2423160"/>
            <a:ext cx="3442106" cy="2331720"/>
          </a:xfrm>
          <a:prstGeom prst="roundRect">
            <a:avLst>
              <a:gd name="adj" fmla="val 2745"/>
            </a:avLst>
          </a:prstGeom>
          <a:solidFill>
            <a:srgbClr val="FFFFFF"/>
          </a:solidFill>
          <a:ln w="12700">
            <a:solidFill>
              <a:srgbClr val="D7DCE3"/>
            </a:solidFill>
            <a:prstDash val="solid"/>
          </a:ln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18" name="Shape 13"/>
          <p:cNvSpPr/>
          <p:nvPr/>
        </p:nvSpPr>
        <p:spPr>
          <a:xfrm>
            <a:off x="8438693" y="2679192"/>
            <a:ext cx="566928" cy="566928"/>
          </a:xfrm>
          <a:prstGeom prst="ellipse">
            <a:avLst/>
          </a:prstGeom>
          <a:solidFill>
            <a:srgbClr val="2F7D4F"/>
          </a:solidFill>
          <a:ln/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141" y="2834640"/>
            <a:ext cx="256032" cy="256032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8420405" y="3337560"/>
            <a:ext cx="2966618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5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3. A mutualised backstop</a:t>
            </a:r>
            <a:endParaRPr lang="en-US" sz="1550" dirty="0"/>
          </a:p>
        </p:txBody>
      </p:sp>
      <p:sp>
        <p:nvSpPr>
          <p:cNvPr id="21" name="Text 15"/>
          <p:cNvSpPr/>
          <p:nvPr/>
        </p:nvSpPr>
        <p:spPr>
          <a:xfrm>
            <a:off x="8420405" y="3886200"/>
            <a:ext cx="2966618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8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shared fund, financed by a small levy on each issuer’s reserves, that acts as a private lender of last resort when a member coin comes under attack.</a:t>
            </a:r>
            <a:endParaRPr lang="en-US" sz="1180" dirty="0"/>
          </a:p>
        </p:txBody>
      </p:sp>
      <p:sp>
        <p:nvSpPr>
          <p:cNvPr id="22" name="Shape 16"/>
          <p:cNvSpPr/>
          <p:nvPr/>
        </p:nvSpPr>
        <p:spPr>
          <a:xfrm>
            <a:off x="566928" y="5029200"/>
            <a:ext cx="11057839" cy="1234440"/>
          </a:xfrm>
          <a:prstGeom prst="roundRect">
            <a:avLst>
              <a:gd name="adj" fmla="val 4444"/>
            </a:avLst>
          </a:prstGeom>
          <a:solidFill>
            <a:srgbClr val="EAF2EC"/>
          </a:solidFill>
          <a:ln/>
        </p:spPr>
      </p:sp>
      <p:sp>
        <p:nvSpPr>
          <p:cNvPr id="23" name="Text 17"/>
          <p:cNvSpPr/>
          <p:nvPr/>
        </p:nvSpPr>
        <p:spPr>
          <a:xfrm>
            <a:off x="795528" y="5138928"/>
            <a:ext cx="10600639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F7D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it prevents another Terra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795528" y="5458968"/>
            <a:ext cx="10600639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T-bill reserve cannot hyper-inflate the way LUNA did, so the collateral survives the panic. Redemption gates buy time to meet withdrawals in an orderly queue rather than a stampede. The mutualised fund supplies the emergency liquidity Terra simply never had; the private equivalent of the public backstops that contained 2008.</a:t>
            </a:r>
            <a:endParaRPr lang="en-US" sz="1250" dirty="0"/>
          </a:p>
        </p:txBody>
      </p:sp>
      <p:sp>
        <p:nvSpPr>
          <p:cNvPr id="25" name="Text 19"/>
          <p:cNvSpPr/>
          <p:nvPr/>
        </p:nvSpPr>
        <p:spPr>
          <a:xfrm>
            <a:off x="566928" y="6437376"/>
            <a:ext cx="103628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[2] Anadu et al. 2025 (FRB Boston) · [3] Liu, Makarov &amp; Schoar 2023 (NBER)</a:t>
            </a:r>
            <a:endParaRPr lang="en-US" sz="950" dirty="0"/>
          </a:p>
        </p:txBody>
      </p:sp>
      <p:sp>
        <p:nvSpPr>
          <p:cNvPr id="26" name="Text 20"/>
          <p:cNvSpPr/>
          <p:nvPr/>
        </p:nvSpPr>
        <p:spPr>
          <a:xfrm>
            <a:off x="11277295" y="6437376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429768"/>
            <a:ext cx="182880" cy="182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384048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C3A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B · TRADE-OFFS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66928" y="676656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No fix is free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508760"/>
            <a:ext cx="11057839" cy="1207008"/>
          </a:xfrm>
          <a:prstGeom prst="roundRect">
            <a:avLst>
              <a:gd name="adj" fmla="val 4545"/>
            </a:avLst>
          </a:prstGeom>
          <a:solidFill>
            <a:srgbClr val="F3F5F8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841248" y="1819656"/>
            <a:ext cx="566928" cy="566928"/>
          </a:xfrm>
          <a:prstGeom prst="ellipse">
            <a:avLst/>
          </a:prstGeom>
          <a:solidFill>
            <a:srgbClr val="1C3A5E"/>
          </a:solidFill>
          <a:ln/>
        </p:spPr>
      </p:sp>
      <p:sp>
        <p:nvSpPr>
          <p:cNvPr id="7" name="Text 4"/>
          <p:cNvSpPr/>
          <p:nvPr/>
        </p:nvSpPr>
        <p:spPr>
          <a:xfrm>
            <a:off x="841248" y="1892808"/>
            <a:ext cx="56692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618488" y="1673352"/>
            <a:ext cx="29260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C3A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Yield-bearing reserves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4636008" y="1655064"/>
            <a:ext cx="6760159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Holding safe reserves earns yield, but passing it to users blurs the line between a stablecoin and a money fund, and large holders may still leave for direct T-bill exposure.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66928" y="2880360"/>
            <a:ext cx="11057839" cy="1207008"/>
          </a:xfrm>
          <a:prstGeom prst="roundRect">
            <a:avLst>
              <a:gd name="adj" fmla="val 4545"/>
            </a:avLst>
          </a:prstGeom>
          <a:solidFill>
            <a:srgbClr val="F3F5F8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841248" y="3191256"/>
            <a:ext cx="566928" cy="566928"/>
          </a:xfrm>
          <a:prstGeom prst="ellipse">
            <a:avLst/>
          </a:prstGeom>
          <a:solidFill>
            <a:srgbClr val="1C3A5E"/>
          </a:solidFill>
          <a:ln/>
        </p:spPr>
      </p:sp>
      <p:sp>
        <p:nvSpPr>
          <p:cNvPr id="12" name="Text 9"/>
          <p:cNvSpPr/>
          <p:nvPr/>
        </p:nvSpPr>
        <p:spPr>
          <a:xfrm>
            <a:off x="841248" y="3264408"/>
            <a:ext cx="56692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618488" y="3044952"/>
            <a:ext cx="29260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C3A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Redemption gates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4636008" y="3026664"/>
            <a:ext cx="6760159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Delaying redemptions protects the system but breaks the instant-liquidity promise that defines a stablecoin; the same unresolved tension regulators face with money funds [2].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66928" y="4251960"/>
            <a:ext cx="11057839" cy="1207008"/>
          </a:xfrm>
          <a:prstGeom prst="roundRect">
            <a:avLst>
              <a:gd name="adj" fmla="val 4545"/>
            </a:avLst>
          </a:prstGeom>
          <a:solidFill>
            <a:srgbClr val="F3F5F8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841248" y="4562856"/>
            <a:ext cx="566928" cy="566928"/>
          </a:xfrm>
          <a:prstGeom prst="ellipse">
            <a:avLst/>
          </a:prstGeom>
          <a:solidFill>
            <a:srgbClr val="1C3A5E"/>
          </a:solidFill>
          <a:ln/>
        </p:spPr>
      </p:sp>
      <p:sp>
        <p:nvSpPr>
          <p:cNvPr id="17" name="Text 14"/>
          <p:cNvSpPr/>
          <p:nvPr/>
        </p:nvSpPr>
        <p:spPr>
          <a:xfrm>
            <a:off x="841248" y="4636008"/>
            <a:ext cx="56692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1618488" y="4416552"/>
            <a:ext cx="29260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C3A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Mutualised backstop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4636008" y="4398264"/>
            <a:ext cx="6760159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shared rescue fund invites moral hazard and the unanswerable question of which coin to save, and a central rescue pool contradicts the decentralised ethos stablecoins were built on.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566928" y="5806440"/>
            <a:ext cx="11057839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1C3A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real design problem:  </a:t>
            </a:r>
            <a:pPr indent="0" marL="0">
              <a:buNone/>
            </a:pPr>
            <a:r>
              <a:rPr lang="en-US" sz="1300" i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safeguard trades away some of the immediacy, yield, or independence that made these instruments attractive in the first place. The failure was never the technology; it was the assumption that a dollar could be promised without anyone standing behind it.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566928" y="6437376"/>
            <a:ext cx="103628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[2] Anadu et al. 2025 (FRB Boston)</a:t>
            </a:r>
            <a:endParaRPr lang="en-US" sz="950" dirty="0"/>
          </a:p>
        </p:txBody>
      </p:sp>
      <p:sp>
        <p:nvSpPr>
          <p:cNvPr id="22" name="Text 19"/>
          <p:cNvSpPr/>
          <p:nvPr/>
        </p:nvSpPr>
        <p:spPr>
          <a:xfrm>
            <a:off x="11277295" y="6437376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218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548640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References &amp; Data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66928" y="1417320"/>
            <a:ext cx="530032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C9D2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[1]  Gorton, G. (1988). Banking Panics and Business Cycles. Oxford Economic Papers, 40(4), 751–781.</a:t>
            </a:r>
            <a:endParaRPr lang="en-US" sz="1200" dirty="0"/>
          </a:p>
          <a:p>
            <a:pPr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C9D2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[2]  Anadu, K., Azar, P., Cipriani, M., et al. (2025). Runs and Flights to Safety: Are Stablecoins the New Money Market Funds? FRB of Boston, SRA Working Paper No. 23-02.</a:t>
            </a:r>
            <a:endParaRPr lang="en-US" sz="1200" dirty="0"/>
          </a:p>
          <a:p>
            <a:pPr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C9D2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[3]  Liu, J., Makarov, I., &amp; Schoar, A. (2023). Anatomy of a Run: The Terra Luna Crash. NBER Working Paper No. 31160.</a:t>
            </a:r>
            <a:endParaRPr lang="en-US" sz="1200" dirty="0"/>
          </a:p>
          <a:p>
            <a:pPr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C9D2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[4]  Gorton, G., &amp; Metrick, A. (2010). Regulating the Shadow Banking System. Brookings Papers on Economic Activity.</a:t>
            </a:r>
            <a:endParaRPr lang="en-US" sz="1200" dirty="0"/>
          </a:p>
          <a:p>
            <a:pPr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C9D2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[5]  Makhija, A. (2025). United States: Reserve Primary Fund Suspension, 2008. Journal of Financial Crises, Yale Program on Financial Stability.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324448" y="1417320"/>
            <a:ext cx="530032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C9D2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[6]  Yale New Bagehot Project. United States: Temporary Guarantee Program for Money Market Funds. newbagehot.yale.edu.</a:t>
            </a:r>
            <a:endParaRPr lang="en-US" sz="1200" dirty="0"/>
          </a:p>
          <a:p>
            <a:pPr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C9D2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[7]  Decrypt (2022). How Terra’s UST and LUNA Imploded. decrypt.co.</a:t>
            </a:r>
            <a:endParaRPr lang="en-US" sz="1200" dirty="0"/>
          </a:p>
          <a:p>
            <a:pPr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C9D2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[8]  Chainalysis (2022). UST’s Collapse &amp; The Trades That Triggered It. chainalysis.com.</a:t>
            </a:r>
            <a:endParaRPr lang="en-US" sz="1200" dirty="0"/>
          </a:p>
          <a:p>
            <a:pPr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C9D2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[9]  TheStreet (2025). The Collateral Consequences of Terra Luna’s Collapse. thestreet.com.</a:t>
            </a:r>
            <a:endParaRPr lang="en-US" sz="1200" dirty="0"/>
          </a:p>
          <a:p>
            <a:pPr indent="0" marL="0">
              <a:spcAft>
                <a:spcPts val="1000"/>
              </a:spcAft>
              <a:buNone/>
            </a:pPr>
            <a:r>
              <a:rPr lang="en-US" sz="1200" dirty="0">
                <a:solidFill>
                  <a:srgbClr val="C9D2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[10] Bitstamp / Robinhood. Terra Network Collapse. bitstamp.net/learn.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66928" y="5760720"/>
            <a:ext cx="11057839" cy="0"/>
          </a:xfrm>
          <a:prstGeom prst="line">
            <a:avLst/>
          </a:prstGeom>
          <a:noFill/>
          <a:ln w="12700">
            <a:solidFill>
              <a:srgbClr val="2C394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66928" y="5897880"/>
            <a:ext cx="11057839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Datasets.  </a:t>
            </a:r>
            <a:pPr indent="0" marL="0">
              <a:buNone/>
            </a:pPr>
            <a:r>
              <a:rPr lang="en-US" sz="1100" dirty="0">
                <a:solidFill>
                  <a:srgbClr val="AEB8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Provided ERC-20 stablecoin on-chain prices (UST/USTC, WLUNA, USDC, USDT, DAI, PAX) and event log, 2 Apr–2 Nov 2022; provided 2008 GFC series (3-month Treasury yield, S&amp;P 500, gold, DXY, TED spread, Citi). 2022 price charts reproduced in the technical appendix.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429768"/>
            <a:ext cx="182880" cy="182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384048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C3A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THESIS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66928" y="676656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Two crises, one anatomy of a run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66928" y="1417320"/>
            <a:ext cx="11057839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Fourteen years and an entire financial paradigm apart, both episodes ran the same five-step script. </a:t>
            </a:r>
            <a:pPr indent="0" marL="0">
              <a:buNone/>
            </a:pPr>
            <a:r>
              <a:rPr lang="en-US" sz="1450" b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run is not a technology problem; it is a confidence problem</a:t>
            </a:r>
            <a:pPr indent="0" marL="0">
              <a:buNone/>
            </a:pPr>
            <a:r>
              <a:rPr lang="en-US" sz="14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[1][2].</a:t>
            </a:r>
            <a:endParaRPr lang="en-US" sz="1450" dirty="0"/>
          </a:p>
        </p:txBody>
      </p:sp>
      <p:sp>
        <p:nvSpPr>
          <p:cNvPr id="6" name="Shape 3"/>
          <p:cNvSpPr/>
          <p:nvPr/>
        </p:nvSpPr>
        <p:spPr>
          <a:xfrm>
            <a:off x="566928" y="2286000"/>
            <a:ext cx="1993392" cy="2148840"/>
          </a:xfrm>
          <a:prstGeom prst="roundRect">
            <a:avLst>
              <a:gd name="adj" fmla="val 3670"/>
            </a:avLst>
          </a:prstGeom>
          <a:solidFill>
            <a:srgbClr val="F3F5F8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1252728" y="2487168"/>
            <a:ext cx="621792" cy="621792"/>
          </a:xfrm>
          <a:prstGeom prst="ellipse">
            <a:avLst/>
          </a:prstGeom>
          <a:solidFill>
            <a:srgbClr val="1C3A5E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44" y="2615184"/>
            <a:ext cx="365760" cy="36576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76656" y="23957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8A94A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658368" y="3218688"/>
            <a:ext cx="18105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promise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713232" y="3611880"/>
            <a:ext cx="170078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3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asset is marketed as a riskless $1, redeemable on demand.</a:t>
            </a:r>
            <a:endParaRPr lang="en-US" sz="1130" dirty="0"/>
          </a:p>
        </p:txBody>
      </p:sp>
      <p:sp>
        <p:nvSpPr>
          <p:cNvPr id="12" name="Text 8"/>
          <p:cNvSpPr/>
          <p:nvPr/>
        </p:nvSpPr>
        <p:spPr>
          <a:xfrm>
            <a:off x="2577808" y="3063240"/>
            <a:ext cx="274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000" dirty="0"/>
          </a:p>
        </p:txBody>
      </p:sp>
      <p:sp>
        <p:nvSpPr>
          <p:cNvPr id="13" name="Shape 9"/>
          <p:cNvSpPr/>
          <p:nvPr/>
        </p:nvSpPr>
        <p:spPr>
          <a:xfrm>
            <a:off x="2833040" y="2286000"/>
            <a:ext cx="1993392" cy="2148840"/>
          </a:xfrm>
          <a:prstGeom prst="roundRect">
            <a:avLst>
              <a:gd name="adj" fmla="val 3670"/>
            </a:avLst>
          </a:prstGeom>
          <a:solidFill>
            <a:srgbClr val="F3F5F8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3518840" y="2487168"/>
            <a:ext cx="621792" cy="621792"/>
          </a:xfrm>
          <a:prstGeom prst="ellipse">
            <a:avLst/>
          </a:prstGeom>
          <a:solidFill>
            <a:srgbClr val="1C3A5E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856" y="2615184"/>
            <a:ext cx="365760" cy="36576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2942768" y="23957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8A94A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1600" dirty="0"/>
          </a:p>
        </p:txBody>
      </p:sp>
      <p:sp>
        <p:nvSpPr>
          <p:cNvPr id="17" name="Text 12"/>
          <p:cNvSpPr/>
          <p:nvPr/>
        </p:nvSpPr>
        <p:spPr>
          <a:xfrm>
            <a:off x="2924480" y="3218688"/>
            <a:ext cx="18105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trigger</a:t>
            </a:r>
            <a:endParaRPr lang="en-US" sz="1550" dirty="0"/>
          </a:p>
        </p:txBody>
      </p:sp>
      <p:sp>
        <p:nvSpPr>
          <p:cNvPr id="18" name="Text 13"/>
          <p:cNvSpPr/>
          <p:nvPr/>
        </p:nvSpPr>
        <p:spPr>
          <a:xfrm>
            <a:off x="2979344" y="3611880"/>
            <a:ext cx="170078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3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macro shift exposes the fragility hidden behind the peg.</a:t>
            </a:r>
            <a:endParaRPr lang="en-US" sz="1130" dirty="0"/>
          </a:p>
        </p:txBody>
      </p:sp>
      <p:sp>
        <p:nvSpPr>
          <p:cNvPr id="19" name="Text 14"/>
          <p:cNvSpPr/>
          <p:nvPr/>
        </p:nvSpPr>
        <p:spPr>
          <a:xfrm>
            <a:off x="4843920" y="3063240"/>
            <a:ext cx="274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000" dirty="0"/>
          </a:p>
        </p:txBody>
      </p:sp>
      <p:sp>
        <p:nvSpPr>
          <p:cNvPr id="20" name="Shape 15"/>
          <p:cNvSpPr/>
          <p:nvPr/>
        </p:nvSpPr>
        <p:spPr>
          <a:xfrm>
            <a:off x="5099152" y="2286000"/>
            <a:ext cx="1993392" cy="2148840"/>
          </a:xfrm>
          <a:prstGeom prst="roundRect">
            <a:avLst>
              <a:gd name="adj" fmla="val 3670"/>
            </a:avLst>
          </a:prstGeom>
          <a:solidFill>
            <a:srgbClr val="F3F5F8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5784952" y="2487168"/>
            <a:ext cx="621792" cy="621792"/>
          </a:xfrm>
          <a:prstGeom prst="ellipse">
            <a:avLst/>
          </a:prstGeom>
          <a:solidFill>
            <a:srgbClr val="1C3A5E"/>
          </a:solidFill>
          <a:ln/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968" y="2615184"/>
            <a:ext cx="365760" cy="36576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208880" y="23957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8A94A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1600" dirty="0"/>
          </a:p>
        </p:txBody>
      </p:sp>
      <p:sp>
        <p:nvSpPr>
          <p:cNvPr id="24" name="Text 18"/>
          <p:cNvSpPr/>
          <p:nvPr/>
        </p:nvSpPr>
        <p:spPr>
          <a:xfrm>
            <a:off x="5190592" y="3218688"/>
            <a:ext cx="18105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break</a:t>
            </a:r>
            <a:endParaRPr lang="en-US" sz="1550" dirty="0"/>
          </a:p>
        </p:txBody>
      </p:sp>
      <p:sp>
        <p:nvSpPr>
          <p:cNvPr id="25" name="Text 19"/>
          <p:cNvSpPr/>
          <p:nvPr/>
        </p:nvSpPr>
        <p:spPr>
          <a:xfrm>
            <a:off x="5245456" y="3611880"/>
            <a:ext cx="170078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3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peg snaps; “$1” is suddenly worth less than a dollar.</a:t>
            </a:r>
            <a:endParaRPr lang="en-US" sz="1130" dirty="0"/>
          </a:p>
        </p:txBody>
      </p:sp>
      <p:sp>
        <p:nvSpPr>
          <p:cNvPr id="26" name="Text 20"/>
          <p:cNvSpPr/>
          <p:nvPr/>
        </p:nvSpPr>
        <p:spPr>
          <a:xfrm>
            <a:off x="7110032" y="3063240"/>
            <a:ext cx="274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000" dirty="0"/>
          </a:p>
        </p:txBody>
      </p:sp>
      <p:sp>
        <p:nvSpPr>
          <p:cNvPr id="27" name="Shape 21"/>
          <p:cNvSpPr/>
          <p:nvPr/>
        </p:nvSpPr>
        <p:spPr>
          <a:xfrm>
            <a:off x="7365263" y="2286000"/>
            <a:ext cx="1993392" cy="2148840"/>
          </a:xfrm>
          <a:prstGeom prst="roundRect">
            <a:avLst>
              <a:gd name="adj" fmla="val 3670"/>
            </a:avLst>
          </a:prstGeom>
          <a:solidFill>
            <a:srgbClr val="F3F5F8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28" name="Shape 22"/>
          <p:cNvSpPr/>
          <p:nvPr/>
        </p:nvSpPr>
        <p:spPr>
          <a:xfrm>
            <a:off x="8051063" y="2487168"/>
            <a:ext cx="621792" cy="621792"/>
          </a:xfrm>
          <a:prstGeom prst="ellipse">
            <a:avLst/>
          </a:prstGeom>
          <a:solidFill>
            <a:srgbClr val="1C3A5E"/>
          </a:solidFill>
          <a:ln/>
        </p:spPr>
      </p:sp>
      <p:pic>
        <p:nvPicPr>
          <p:cNvPr id="2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079" y="2615184"/>
            <a:ext cx="365760" cy="365760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7474991" y="23957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8A94A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1600" dirty="0"/>
          </a:p>
        </p:txBody>
      </p:sp>
      <p:sp>
        <p:nvSpPr>
          <p:cNvPr id="31" name="Text 24"/>
          <p:cNvSpPr/>
          <p:nvPr/>
        </p:nvSpPr>
        <p:spPr>
          <a:xfrm>
            <a:off x="7456703" y="3218688"/>
            <a:ext cx="18105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panic</a:t>
            </a:r>
            <a:endParaRPr lang="en-US" sz="1550" dirty="0"/>
          </a:p>
        </p:txBody>
      </p:sp>
      <p:sp>
        <p:nvSpPr>
          <p:cNvPr id="32" name="Text 25"/>
          <p:cNvSpPr/>
          <p:nvPr/>
        </p:nvSpPr>
        <p:spPr>
          <a:xfrm>
            <a:off x="7511567" y="3611880"/>
            <a:ext cx="170078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3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First-mover advantage turns caution into a rush for the exit.</a:t>
            </a:r>
            <a:endParaRPr lang="en-US" sz="1130" dirty="0"/>
          </a:p>
        </p:txBody>
      </p:sp>
      <p:sp>
        <p:nvSpPr>
          <p:cNvPr id="33" name="Text 26"/>
          <p:cNvSpPr/>
          <p:nvPr/>
        </p:nvSpPr>
        <p:spPr>
          <a:xfrm>
            <a:off x="9376143" y="3063240"/>
            <a:ext cx="274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000" dirty="0"/>
          </a:p>
        </p:txBody>
      </p:sp>
      <p:sp>
        <p:nvSpPr>
          <p:cNvPr id="34" name="Shape 27"/>
          <p:cNvSpPr/>
          <p:nvPr/>
        </p:nvSpPr>
        <p:spPr>
          <a:xfrm>
            <a:off x="9631375" y="2286000"/>
            <a:ext cx="1993392" cy="2148840"/>
          </a:xfrm>
          <a:prstGeom prst="roundRect">
            <a:avLst>
              <a:gd name="adj" fmla="val 3670"/>
            </a:avLst>
          </a:prstGeom>
          <a:solidFill>
            <a:srgbClr val="F3F5F8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35" name="Shape 28"/>
          <p:cNvSpPr/>
          <p:nvPr/>
        </p:nvSpPr>
        <p:spPr>
          <a:xfrm>
            <a:off x="10317175" y="2487168"/>
            <a:ext cx="621792" cy="621792"/>
          </a:xfrm>
          <a:prstGeom prst="ellipse">
            <a:avLst/>
          </a:prstGeom>
          <a:solidFill>
            <a:srgbClr val="1C3A5E"/>
          </a:solidFill>
          <a:ln/>
        </p:spPr>
      </p:sp>
      <p:pic>
        <p:nvPicPr>
          <p:cNvPr id="3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5191" y="2615184"/>
            <a:ext cx="365760" cy="365760"/>
          </a:xfrm>
          <a:prstGeom prst="rect">
            <a:avLst/>
          </a:prstGeom>
        </p:spPr>
      </p:pic>
      <p:sp>
        <p:nvSpPr>
          <p:cNvPr id="37" name="Text 29"/>
          <p:cNvSpPr/>
          <p:nvPr/>
        </p:nvSpPr>
        <p:spPr>
          <a:xfrm>
            <a:off x="9741103" y="2395728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8A94A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</a:t>
            </a:r>
            <a:endParaRPr lang="en-US" sz="1600" dirty="0"/>
          </a:p>
        </p:txBody>
      </p:sp>
      <p:sp>
        <p:nvSpPr>
          <p:cNvPr id="38" name="Text 30"/>
          <p:cNvSpPr/>
          <p:nvPr/>
        </p:nvSpPr>
        <p:spPr>
          <a:xfrm>
            <a:off x="9722815" y="3218688"/>
            <a:ext cx="18105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Who pays</a:t>
            </a:r>
            <a:endParaRPr lang="en-US" sz="1550" dirty="0"/>
          </a:p>
        </p:txBody>
      </p:sp>
      <p:sp>
        <p:nvSpPr>
          <p:cNvPr id="39" name="Text 31"/>
          <p:cNvSpPr/>
          <p:nvPr/>
        </p:nvSpPr>
        <p:spPr>
          <a:xfrm>
            <a:off x="9777679" y="3611880"/>
            <a:ext cx="170078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3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Losses land wherever there is no backstop to absorb them.</a:t>
            </a:r>
            <a:endParaRPr lang="en-US" sz="1130" dirty="0"/>
          </a:p>
        </p:txBody>
      </p:sp>
      <p:sp>
        <p:nvSpPr>
          <p:cNvPr id="40" name="Shape 32"/>
          <p:cNvSpPr/>
          <p:nvPr/>
        </p:nvSpPr>
        <p:spPr>
          <a:xfrm>
            <a:off x="566928" y="4892040"/>
            <a:ext cx="5414620" cy="1143000"/>
          </a:xfrm>
          <a:prstGeom prst="roundRect">
            <a:avLst>
              <a:gd name="adj" fmla="val 4800"/>
            </a:avLst>
          </a:prstGeom>
          <a:solidFill>
            <a:srgbClr val="FBF1E6"/>
          </a:solidFill>
          <a:ln/>
        </p:spPr>
      </p:sp>
      <p:sp>
        <p:nvSpPr>
          <p:cNvPr id="41" name="Shape 33"/>
          <p:cNvSpPr/>
          <p:nvPr/>
        </p:nvSpPr>
        <p:spPr>
          <a:xfrm>
            <a:off x="6210148" y="4892040"/>
            <a:ext cx="5414620" cy="1143000"/>
          </a:xfrm>
          <a:prstGeom prst="roundRect">
            <a:avLst>
              <a:gd name="adj" fmla="val 4800"/>
            </a:avLst>
          </a:prstGeom>
          <a:solidFill>
            <a:srgbClr val="E8F2F1"/>
          </a:solidFill>
          <a:ln/>
        </p:spPr>
      </p:sp>
      <p:sp>
        <p:nvSpPr>
          <p:cNvPr id="42" name="Text 34"/>
          <p:cNvSpPr/>
          <p:nvPr/>
        </p:nvSpPr>
        <p:spPr>
          <a:xfrm>
            <a:off x="795528" y="5047488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2008  </a:t>
            </a:r>
            <a:pPr indent="0" marL="0">
              <a:buNone/>
            </a:pPr>
            <a:r>
              <a:rPr lang="en-US" sz="1400" b="1" dirty="0">
                <a:solidFill>
                  <a:srgbClr val="1218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Reserve Primary Fund</a:t>
            </a:r>
            <a:endParaRPr lang="en-US" sz="1400" dirty="0"/>
          </a:p>
        </p:txBody>
      </p:sp>
      <p:sp>
        <p:nvSpPr>
          <p:cNvPr id="43" name="Text 35"/>
          <p:cNvSpPr/>
          <p:nvPr/>
        </p:nvSpPr>
        <p:spPr>
          <a:xfrm>
            <a:off x="795528" y="5394960"/>
            <a:ext cx="5029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Regulated money market fund · backed by short-term commercial paper · publicly backstopped</a:t>
            </a:r>
            <a:endParaRPr lang="en-US" sz="1200" dirty="0"/>
          </a:p>
        </p:txBody>
      </p:sp>
      <p:sp>
        <p:nvSpPr>
          <p:cNvPr id="44" name="Text 36"/>
          <p:cNvSpPr/>
          <p:nvPr/>
        </p:nvSpPr>
        <p:spPr>
          <a:xfrm>
            <a:off x="6438748" y="5047488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2022  </a:t>
            </a:r>
            <a:pPr indent="0" marL="0">
              <a:buNone/>
            </a:pPr>
            <a:r>
              <a:rPr lang="en-US" sz="1400" b="1" dirty="0">
                <a:solidFill>
                  <a:srgbClr val="1218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Terra-Luna (UST)</a:t>
            </a:r>
            <a:endParaRPr lang="en-US" sz="1400" dirty="0"/>
          </a:p>
        </p:txBody>
      </p:sp>
      <p:sp>
        <p:nvSpPr>
          <p:cNvPr id="45" name="Text 37"/>
          <p:cNvSpPr/>
          <p:nvPr/>
        </p:nvSpPr>
        <p:spPr>
          <a:xfrm>
            <a:off x="6438748" y="5394960"/>
            <a:ext cx="5029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Algorithmic stablecoin · “backed” by its own sister token · no insurance, no lender of last resort</a:t>
            </a:r>
            <a:endParaRPr lang="en-US" sz="1200" dirty="0"/>
          </a:p>
        </p:txBody>
      </p:sp>
      <p:sp>
        <p:nvSpPr>
          <p:cNvPr id="46" name="Text 38"/>
          <p:cNvSpPr/>
          <p:nvPr/>
        </p:nvSpPr>
        <p:spPr>
          <a:xfrm>
            <a:off x="566928" y="6437376"/>
            <a:ext cx="103628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[1] Gorton 1988 · [2] Anadu et al. 2025 (FRB Boston)</a:t>
            </a:r>
            <a:endParaRPr lang="en-US" sz="950" dirty="0"/>
          </a:p>
        </p:txBody>
      </p:sp>
      <p:sp>
        <p:nvSpPr>
          <p:cNvPr id="47" name="Text 39"/>
          <p:cNvSpPr/>
          <p:nvPr/>
        </p:nvSpPr>
        <p:spPr>
          <a:xfrm>
            <a:off x="11277295" y="6437376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429768"/>
            <a:ext cx="182880" cy="182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384048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C3A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PROMISE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66928" y="676656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illusion of safety: engineering a $1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206240" y="1691640"/>
            <a:ext cx="379476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521208" y="1700784"/>
            <a:ext cx="11149279" cy="813816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7" name="Text 4"/>
          <p:cNvSpPr/>
          <p:nvPr/>
        </p:nvSpPr>
        <p:spPr>
          <a:xfrm>
            <a:off x="566928" y="1792224"/>
            <a:ext cx="3456432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1C3A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promise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206240" y="1783080"/>
            <a:ext cx="3794760" cy="758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Redeem each fund share for exactly $1 on demand.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8183880" y="1783080"/>
            <a:ext cx="3440887" cy="758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Swap each UST for exactly $1 on demand.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66928" y="2660904"/>
            <a:ext cx="3456432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1C3A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the peg held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4206240" y="2651760"/>
            <a:ext cx="3794760" cy="758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Short-term commercial paper, including $785M of Lehman Brothers debt.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8183880" y="2651760"/>
            <a:ext cx="3440887" cy="758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Algorithmic mint-and-burn arbitrage with its sister token, LUNA.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521208" y="3438144"/>
            <a:ext cx="11149279" cy="813816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14" name="Text 11"/>
          <p:cNvSpPr/>
          <p:nvPr/>
        </p:nvSpPr>
        <p:spPr>
          <a:xfrm>
            <a:off x="566928" y="3529584"/>
            <a:ext cx="3456432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1C3A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hidden assumption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4206240" y="3520440"/>
            <a:ext cx="3794760" cy="758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“A”-rated note from a 158-year-old bank felt riskless, mistaking short duration for no risk.</a:t>
            </a:r>
            <a:endParaRPr lang="en-US" sz="1250" dirty="0"/>
          </a:p>
        </p:txBody>
      </p:sp>
      <p:sp>
        <p:nvSpPr>
          <p:cNvPr id="16" name="Text 13"/>
          <p:cNvSpPr/>
          <p:nvPr/>
        </p:nvSpPr>
        <p:spPr>
          <a:xfrm>
            <a:off x="8183880" y="3520440"/>
            <a:ext cx="3440887" cy="758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$40B, heavily-traded LUNA felt like real reserves, mistaking market cap for cash.</a:t>
            </a:r>
            <a:endParaRPr lang="en-US" sz="1250" dirty="0"/>
          </a:p>
        </p:txBody>
      </p:sp>
      <p:sp>
        <p:nvSpPr>
          <p:cNvPr id="17" name="Text 14"/>
          <p:cNvSpPr/>
          <p:nvPr/>
        </p:nvSpPr>
        <p:spPr>
          <a:xfrm>
            <a:off x="566928" y="4398264"/>
            <a:ext cx="3456432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1C3A5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blind spot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4206240" y="4389120"/>
            <a:ext cx="3794760" cy="758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Financial-sector paper was ~56% of the portfolio, correlated with the crisis itself.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8183880" y="4389120"/>
            <a:ext cx="3440887" cy="7589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~72% of all UST sat in one DeFi platform, Anchor, chasing a ~20% yield.</a:t>
            </a:r>
            <a:endParaRPr lang="en-US" sz="1250" dirty="0"/>
          </a:p>
        </p:txBody>
      </p:sp>
      <p:sp>
        <p:nvSpPr>
          <p:cNvPr id="20" name="Text 17"/>
          <p:cNvSpPr/>
          <p:nvPr/>
        </p:nvSpPr>
        <p:spPr>
          <a:xfrm>
            <a:off x="4206240" y="1417320"/>
            <a:ext cx="3794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2008 · </a:t>
            </a:r>
            <a:pPr indent="0" marL="0">
              <a:buNone/>
            </a:pPr>
            <a:r>
              <a:rPr lang="en-US" sz="1250" b="1" dirty="0">
                <a:solidFill>
                  <a:srgbClr val="1218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Reserve Primary Fund</a:t>
            </a:r>
            <a:endParaRPr lang="en-US" sz="1250" dirty="0"/>
          </a:p>
        </p:txBody>
      </p:sp>
      <p:sp>
        <p:nvSpPr>
          <p:cNvPr id="21" name="Text 18"/>
          <p:cNvSpPr/>
          <p:nvPr/>
        </p:nvSpPr>
        <p:spPr>
          <a:xfrm>
            <a:off x="8183880" y="1417320"/>
            <a:ext cx="3440887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2022 · </a:t>
            </a:r>
            <a:pPr indent="0" marL="0">
              <a:buNone/>
            </a:pPr>
            <a:r>
              <a:rPr lang="en-US" sz="1250" b="1" dirty="0">
                <a:solidFill>
                  <a:srgbClr val="1218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TerraUSD (UST)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566928" y="5486400"/>
            <a:ext cx="11057839" cy="713232"/>
          </a:xfrm>
          <a:prstGeom prst="roundRect">
            <a:avLst>
              <a:gd name="adj" fmla="val 7692"/>
            </a:avLst>
          </a:prstGeom>
          <a:solidFill>
            <a:srgbClr val="1C3A5E"/>
          </a:solidFill>
          <a:ln/>
        </p:spPr>
      </p:sp>
      <p:sp>
        <p:nvSpPr>
          <p:cNvPr id="23" name="Text 20"/>
          <p:cNvSpPr/>
          <p:nvPr/>
        </p:nvSpPr>
        <p:spPr>
          <a:xfrm>
            <a:off x="795528" y="5596128"/>
            <a:ext cx="10600639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common flaw:  </a:t>
            </a:r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both cases the asset “backing” the dollar was correlated with the very panic it was meant to survive. A stable $1 reading disabled investors’ alarm system until it was too late.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566928" y="6437376"/>
            <a:ext cx="103628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[3] Liu, Makarov &amp; Schoar 2023 (NBER) · [5] Makhija 2025 (Yale J. Financial Crises) · [7] Decrypt 2022 · [9] TheStreet 2025</a:t>
            </a:r>
            <a:endParaRPr lang="en-US" sz="950" dirty="0"/>
          </a:p>
        </p:txBody>
      </p:sp>
      <p:sp>
        <p:nvSpPr>
          <p:cNvPr id="25" name="Text 22"/>
          <p:cNvSpPr/>
          <p:nvPr/>
        </p:nvSpPr>
        <p:spPr>
          <a:xfrm>
            <a:off x="11277295" y="6437376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429768"/>
            <a:ext cx="182880" cy="182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384048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C3A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ONSET · SECTION A Q1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66928" y="676656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The macro trigger: rising rates exposed the rot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66928" y="1371600"/>
            <a:ext cx="5346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2008: </a:t>
            </a:r>
            <a:pPr indent="0" marL="0">
              <a:buNone/>
            </a:pPr>
            <a:r>
              <a:rPr lang="en-US" sz="1400" b="1" dirty="0">
                <a:solidFill>
                  <a:srgbClr val="1218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stress was visible before Lehman</a:t>
            </a:r>
            <a:endParaRPr lang="en-US" sz="1400" dirty="0"/>
          </a:p>
        </p:txBody>
      </p:sp>
      <p:pic>
        <p:nvPicPr>
          <p:cNvPr id="6" name="Image 1" descr="/tmp/charts/ted_citi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691640"/>
            <a:ext cx="3817026" cy="23317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66928" y="4160520"/>
            <a:ext cx="534604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Through 2007–08 the TED spread climbed from under 0.5% toward 4.6% as banks stopped trusting each other’s mortgage exposure; financial equities (Citi, as a proxy) fell in step. </a:t>
            </a:r>
            <a:pPr indent="0" marL="0">
              <a:buNone/>
            </a:pPr>
            <a:r>
              <a:rPr lang="en-US" sz="1250" b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Lehman’s bankruptcy was the final shock, not the first crack</a:t>
            </a:r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[4][5].</a:t>
            </a:r>
            <a:endParaRPr lang="en-US" sz="1250" dirty="0"/>
          </a:p>
        </p:txBody>
      </p:sp>
      <p:sp>
        <p:nvSpPr>
          <p:cNvPr id="8" name="Text 4"/>
          <p:cNvSpPr/>
          <p:nvPr/>
        </p:nvSpPr>
        <p:spPr>
          <a:xfrm>
            <a:off x="6278728" y="1371600"/>
            <a:ext cx="5346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2022: </a:t>
            </a:r>
            <a:pPr indent="0" marL="0">
              <a:buNone/>
            </a:pPr>
            <a:r>
              <a:rPr lang="en-US" sz="1400" b="1" dirty="0">
                <a:solidFill>
                  <a:srgbClr val="1218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slow erosion, not one attack</a:t>
            </a:r>
            <a:endParaRPr lang="en-US" sz="1400" dirty="0"/>
          </a:p>
        </p:txBody>
      </p:sp>
      <p:pic>
        <p:nvPicPr>
          <p:cNvPr id="9" name="Image 2" descr="/tmp/charts/c3_macro202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28" y="1737360"/>
            <a:ext cx="4106022" cy="219456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278728" y="4160520"/>
            <a:ext cx="534604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Near-zero Fed rates had made Anchor’s 20% yield irresistible. As the Fed began hiking in 2022, risk-free Treasuries grew attractive and the yield premium thinned. LUNA still held ~$115 through April despite two large sell-offs; </a:t>
            </a:r>
            <a:pPr indent="0" marL="0">
              <a:buNone/>
            </a:pPr>
            <a:r>
              <a:rPr lang="en-US" sz="1250" b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confidence eroded gradually before the run began</a:t>
            </a:r>
            <a:pPr indent="0" marL="0">
              <a:buNone/>
            </a:pPr>
            <a:r>
              <a:rPr lang="en-US" sz="12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[3][8].</a:t>
            </a:r>
            <a:endParaRPr lang="en-US" sz="1250" dirty="0"/>
          </a:p>
        </p:txBody>
      </p:sp>
      <p:sp>
        <p:nvSpPr>
          <p:cNvPr id="11" name="Text 6"/>
          <p:cNvSpPr/>
          <p:nvPr/>
        </p:nvSpPr>
        <p:spPr>
          <a:xfrm>
            <a:off x="566928" y="6437376"/>
            <a:ext cx="103628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[3] NBER 2023 · [4] Gorton &amp; Metrick 2010 · [5] Yale 2025 · [8] Chainalysis 2022 · 2022 prices: provided dataset</a:t>
            </a:r>
            <a:endParaRPr lang="en-US" sz="950" dirty="0"/>
          </a:p>
        </p:txBody>
      </p:sp>
      <p:sp>
        <p:nvSpPr>
          <p:cNvPr id="12" name="Text 7"/>
          <p:cNvSpPr/>
          <p:nvPr/>
        </p:nvSpPr>
        <p:spPr>
          <a:xfrm>
            <a:off x="11277295" y="6437376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429768"/>
            <a:ext cx="182880" cy="182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384048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B0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BREAK · SECTION A Q1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66928" y="676656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When the peg breaks: onset and spread</a:t>
            </a:r>
            <a:endParaRPr lang="en-US" sz="3000" dirty="0"/>
          </a:p>
        </p:txBody>
      </p:sp>
      <p:pic>
        <p:nvPicPr>
          <p:cNvPr id="5" name="Image 1" descr="/tmp/charts/c1_ust_luna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417320"/>
            <a:ext cx="5982828" cy="41605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66928" y="5669280"/>
            <a:ext cx="5982828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50" i="1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Fig. 1  TerraUSD held its peg until 7 May 2022, then collapsed within days; as the protocol minted LUNA to defend it, LUNA’s price fell from ~$116 to a fraction of a cent (log scale).</a:t>
            </a:r>
            <a:endParaRPr lang="en-US" sz="1050" dirty="0"/>
          </a:p>
        </p:txBody>
      </p:sp>
      <p:sp>
        <p:nvSpPr>
          <p:cNvPr id="7" name="Shape 3"/>
          <p:cNvSpPr/>
          <p:nvPr/>
        </p:nvSpPr>
        <p:spPr>
          <a:xfrm>
            <a:off x="6961236" y="1508760"/>
            <a:ext cx="4663531" cy="1874520"/>
          </a:xfrm>
          <a:prstGeom prst="roundRect">
            <a:avLst>
              <a:gd name="adj" fmla="val 3415"/>
            </a:avLst>
          </a:prstGeom>
          <a:solidFill>
            <a:srgbClr val="FBF1E6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8" name="Text 4"/>
          <p:cNvSpPr/>
          <p:nvPr/>
        </p:nvSpPr>
        <p:spPr>
          <a:xfrm>
            <a:off x="7162404" y="1664208"/>
            <a:ext cx="4261195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accounting break, 2008</a:t>
            </a:r>
            <a:endParaRPr lang="en-US" sz="13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Lehman’s paper was written down to $0. A 1.2% loss pushed the fund’s NAV below the $0.995 rounding threshold; on 16 Sep it “broke the buck” and re-priced at $0.97 [5][6].</a:t>
            </a:r>
            <a:endParaRPr lang="en-US" sz="1300" dirty="0"/>
          </a:p>
        </p:txBody>
      </p:sp>
      <p:sp>
        <p:nvSpPr>
          <p:cNvPr id="9" name="Shape 5"/>
          <p:cNvSpPr/>
          <p:nvPr/>
        </p:nvSpPr>
        <p:spPr>
          <a:xfrm>
            <a:off x="6961236" y="3611880"/>
            <a:ext cx="4663531" cy="2057400"/>
          </a:xfrm>
          <a:prstGeom prst="roundRect">
            <a:avLst>
              <a:gd name="adj" fmla="val 3111"/>
            </a:avLst>
          </a:prstGeom>
          <a:solidFill>
            <a:srgbClr val="E8F2F1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7162404" y="3767328"/>
            <a:ext cx="4261195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algorithmic break, 2022</a:t>
            </a:r>
            <a:endParaRPr lang="en-US" sz="1300" dirty="0"/>
          </a:p>
          <a:p>
            <a:pPr indent="0" marL="0">
              <a:spcAft>
                <a:spcPts val="600"/>
              </a:spcAft>
              <a:buNone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defend the peg the protocol minted LUNA to buy back UST. Selling overwhelmed the mechanism: LUNA’s supply hyper-inflated and its price fell 99% by 12 May, destroying the very collateral meant to anchor UST [3][9].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566928" y="6437376"/>
            <a:ext cx="103628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[3] NBER 2023 · [5] Yale 2025 · [6] Yale New Bagehot Project · [9] TheStreet 2025 · 2022 prices: provided dataset</a:t>
            </a:r>
            <a:endParaRPr lang="en-US" sz="950" dirty="0"/>
          </a:p>
        </p:txBody>
      </p:sp>
      <p:sp>
        <p:nvSpPr>
          <p:cNvPr id="12" name="Text 8"/>
          <p:cNvSpPr/>
          <p:nvPr/>
        </p:nvSpPr>
        <p:spPr>
          <a:xfrm>
            <a:off x="11277295" y="6437376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429768"/>
            <a:ext cx="182880" cy="182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384048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C3A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PROPAGATION · SECTION A Q1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66928" y="676656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panic spreads: redeem first, ask later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417320"/>
            <a:ext cx="11057839" cy="868680"/>
          </a:xfrm>
          <a:prstGeom prst="roundRect">
            <a:avLst>
              <a:gd name="adj" fmla="val 6316"/>
            </a:avLst>
          </a:prstGeom>
          <a:solidFill>
            <a:srgbClr val="F3F5F8"/>
          </a:solidFill>
          <a:ln/>
        </p:spPr>
      </p:sp>
      <p:sp>
        <p:nvSpPr>
          <p:cNvPr id="6" name="Text 3"/>
          <p:cNvSpPr/>
          <p:nvPr/>
        </p:nvSpPr>
        <p:spPr>
          <a:xfrm>
            <a:off x="795528" y="1517904"/>
            <a:ext cx="10600639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C3A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mechanism.  </a:t>
            </a:r>
            <a:pPr indent="0" marL="0">
              <a:buNone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Runs propagate through imperfect information. Once one “safe” asset fails, no one can instantly tell which peers are sound; the rational move is to redeem before everyone else does. The first-mover advantage turns individual caution into a collective stampede [1][2].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566928" y="2606040"/>
            <a:ext cx="5346040" cy="3246120"/>
          </a:xfrm>
          <a:prstGeom prst="roundRect">
            <a:avLst>
              <a:gd name="adj" fmla="val 1972"/>
            </a:avLst>
          </a:prstGeom>
          <a:solidFill>
            <a:srgbClr val="FBF1E6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795528" y="2788920"/>
            <a:ext cx="4888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B4530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2008 · The prime money-fund run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822960" y="3291840"/>
            <a:ext cx="4833976" cy="2377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Reserve Primary broke the buck. Investors feared other prime funds also held Lehman and financial-sector paper.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~$300B was pulled from prime funds in a single week, with over $400B of total money-fund redemptions by 1 October.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Forced asset sales froze the commercial-paper market, cutting off banks’ short-term funding [5][6][4].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6278728" y="2606040"/>
            <a:ext cx="5346040" cy="3246120"/>
          </a:xfrm>
          <a:prstGeom prst="roundRect">
            <a:avLst>
              <a:gd name="adj" fmla="val 1972"/>
            </a:avLst>
          </a:prstGeom>
          <a:solidFill>
            <a:srgbClr val="E8F2F1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6507328" y="2788920"/>
            <a:ext cx="4888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F766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2022 · The stablecoin contagion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534760" y="3291840"/>
            <a:ext cx="4833976" cy="2377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UST’s failure proved a top-three stablecoin could die, and holders could not tell which coins were truly liquid.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USDT briefly slipped to $0.9959 as redemptions surged; DeFi collateral was liquidated across lending protocols.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Falling crypto prices fed further withdrawals; lenders 3AC, Celsius and Voyager failed within weeks [9][10].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566928" y="6437376"/>
            <a:ext cx="103628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[1] Gorton 1988 · [2] Anadu et al. 2025 · [4] Gorton &amp; Metrick 2010 · [5] Yale 2025 · [9] TheStreet 2025 · [10] Bitstamp</a:t>
            </a:r>
            <a:endParaRPr lang="en-US" sz="950" dirty="0"/>
          </a:p>
        </p:txBody>
      </p:sp>
      <p:sp>
        <p:nvSpPr>
          <p:cNvPr id="14" name="Text 11"/>
          <p:cNvSpPr/>
          <p:nvPr/>
        </p:nvSpPr>
        <p:spPr>
          <a:xfrm>
            <a:off x="11277295" y="6437376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429768"/>
            <a:ext cx="182880" cy="182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384048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THE MONEY GOES · SECTION A Q2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66928" y="676656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Flight to safety, 2008: into Treasuries</a:t>
            </a:r>
            <a:endParaRPr lang="en-US" sz="3000" dirty="0"/>
          </a:p>
        </p:txBody>
      </p:sp>
      <p:pic>
        <p:nvPicPr>
          <p:cNvPr id="5" name="Image 1" descr="/tmp/charts/sp_treasur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508760"/>
            <a:ext cx="5382067" cy="3246120"/>
          </a:xfrm>
          <a:prstGeom prst="rect">
            <a:avLst/>
          </a:prstGeom>
        </p:spPr>
      </p:pic>
      <p:pic>
        <p:nvPicPr>
          <p:cNvPr id="6" name="Image 2" descr="/tmp/charts/gold_us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35" y="1508760"/>
            <a:ext cx="4628967" cy="324612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66928" y="4983480"/>
            <a:ext cx="11057839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equities crashed, capital flooded into short-term Treasuries, driving the 3-month yield toward zero; investors were effectively paying for safety.  </a:t>
            </a:r>
            <a:pPr indent="0" marL="0">
              <a:buNone/>
            </a:pPr>
            <a:r>
              <a:rPr lang="en-US" sz="13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During the Sept–Nov panic the dollar spiked (a global scramble for USD liquidity) while gold fell; the pattern reversed once the Fed flooded markets through swap lines and quantitative easing [6].</a:t>
            </a:r>
            <a:endParaRPr lang="en-US" sz="1300" dirty="0"/>
          </a:p>
        </p:txBody>
      </p:sp>
      <p:sp>
        <p:nvSpPr>
          <p:cNvPr id="8" name="Text 3"/>
          <p:cNvSpPr/>
          <p:nvPr/>
        </p:nvSpPr>
        <p:spPr>
          <a:xfrm>
            <a:off x="566928" y="5943600"/>
            <a:ext cx="1105783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Takeaway:  </a:t>
            </a:r>
            <a:pPr indent="0" marL="0">
              <a:buNone/>
            </a:pPr>
            <a:r>
              <a:rPr lang="en-US" sz="1350" b="1" dirty="0">
                <a:solidFill>
                  <a:srgbClr val="1218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2008 the safe haven was government money: Treasuries and the dollar itself.</a:t>
            </a:r>
            <a:endParaRPr lang="en-US" sz="1350" dirty="0"/>
          </a:p>
        </p:txBody>
      </p:sp>
      <p:sp>
        <p:nvSpPr>
          <p:cNvPr id="9" name="Text 4"/>
          <p:cNvSpPr/>
          <p:nvPr/>
        </p:nvSpPr>
        <p:spPr>
          <a:xfrm>
            <a:off x="566928" y="6437376"/>
            <a:ext cx="103628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[6] Yale New Bagehot Project · 2008 series: provided GFC dataset (3-mo Treasury, S&amp;P 500, gold, DXY)</a:t>
            </a:r>
            <a:endParaRPr lang="en-US" sz="950" dirty="0"/>
          </a:p>
        </p:txBody>
      </p:sp>
      <p:sp>
        <p:nvSpPr>
          <p:cNvPr id="10" name="Text 5"/>
          <p:cNvSpPr/>
          <p:nvPr/>
        </p:nvSpPr>
        <p:spPr>
          <a:xfrm>
            <a:off x="11277295" y="6437376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429768"/>
            <a:ext cx="182880" cy="182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384048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THE MONEY GOES · SECTION A Q2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66928" y="676656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Flight to safety, 2022: out of crypto entirely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66928" y="1371600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 1, within crypto:  </a:t>
            </a:r>
            <a:pPr indent="0" marL="0">
              <a:buNone/>
            </a:pPr>
            <a:r>
              <a:rPr lang="en-US" sz="1350" b="1" dirty="0">
                <a:solidFill>
                  <a:srgbClr val="1218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capital fled UST into fiat-backed coins</a:t>
            </a:r>
            <a:endParaRPr lang="en-US" sz="1350" dirty="0"/>
          </a:p>
        </p:txBody>
      </p:sp>
      <p:pic>
        <p:nvPicPr>
          <p:cNvPr id="6" name="Image 1" descr="/tmp/charts/c2_resilienc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691640"/>
            <a:ext cx="4935017" cy="2743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66928" y="4526280"/>
            <a:ext cx="4935017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USDC, USDT and DAI wobbled (USDT briefly to $0.9959) but held, because each is redeemable for real off-chain reserves.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913425" y="1371600"/>
            <a:ext cx="571134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 2, out of crypto:  </a:t>
            </a:r>
            <a:pPr indent="0" marL="0">
              <a:buNone/>
            </a:pPr>
            <a:r>
              <a:rPr lang="en-US" sz="1350" b="1" dirty="0">
                <a:solidFill>
                  <a:srgbClr val="12182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into US Treasuries</a:t>
            </a:r>
            <a:endParaRPr lang="en-US" sz="1350" dirty="0"/>
          </a:p>
        </p:txBody>
      </p:sp>
      <p:pic>
        <p:nvPicPr>
          <p:cNvPr id="9" name="Image 2" descr="/tmp/charts/mktcap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25" y="1737360"/>
            <a:ext cx="2819049" cy="1417320"/>
          </a:xfrm>
          <a:prstGeom prst="rect">
            <a:avLst/>
          </a:prstGeom>
        </p:spPr>
      </p:pic>
      <p:pic>
        <p:nvPicPr>
          <p:cNvPr id="10" name="Image 3" descr="/tmp/charts/yield3m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425" y="3200400"/>
            <a:ext cx="2248692" cy="13258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913425" y="4617720"/>
            <a:ext cx="5711342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the Fed pushed the 3-month yield toward 5%, investors abandoned non-yielding crypto dollars; USDC’s market cap rolled over through late 2022, and Tether itself moved reserves into T-bills.</a:t>
            </a:r>
            <a:endParaRPr lang="en-US" sz="1200" dirty="0"/>
          </a:p>
        </p:txBody>
      </p:sp>
      <p:sp>
        <p:nvSpPr>
          <p:cNvPr id="12" name="Shape 6"/>
          <p:cNvSpPr/>
          <p:nvPr/>
        </p:nvSpPr>
        <p:spPr>
          <a:xfrm>
            <a:off x="566928" y="5669280"/>
            <a:ext cx="11057839" cy="685800"/>
          </a:xfrm>
          <a:prstGeom prst="roundRect">
            <a:avLst>
              <a:gd name="adj" fmla="val 8000"/>
            </a:avLst>
          </a:prstGeom>
          <a:solidFill>
            <a:srgbClr val="1C3A5E"/>
          </a:solidFill>
          <a:ln/>
        </p:spPr>
      </p:sp>
      <p:sp>
        <p:nvSpPr>
          <p:cNvPr id="13" name="Text 7"/>
          <p:cNvSpPr/>
          <p:nvPr/>
        </p:nvSpPr>
        <p:spPr>
          <a:xfrm>
            <a:off x="795528" y="5769864"/>
            <a:ext cx="10600639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Takeaway:  </a:t>
            </a:r>
            <a:pPr indent="0" marL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 flowed toward whatever was backed by the government balance sheet; the same destination as 2008.</a:t>
            </a:r>
            <a:endParaRPr lang="en-US" sz="1350" dirty="0"/>
          </a:p>
        </p:txBody>
      </p:sp>
      <p:sp>
        <p:nvSpPr>
          <p:cNvPr id="14" name="Text 8"/>
          <p:cNvSpPr/>
          <p:nvPr/>
        </p:nvSpPr>
        <p:spPr>
          <a:xfrm>
            <a:off x="566928" y="6437376"/>
            <a:ext cx="103628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provided stablecoin price &amp; event datasets · GFC dataset (3-mo Treasury yield)</a:t>
            </a:r>
            <a:endParaRPr lang="en-US" sz="950" dirty="0"/>
          </a:p>
        </p:txBody>
      </p:sp>
      <p:sp>
        <p:nvSpPr>
          <p:cNvPr id="15" name="Text 9"/>
          <p:cNvSpPr/>
          <p:nvPr/>
        </p:nvSpPr>
        <p:spPr>
          <a:xfrm>
            <a:off x="11277295" y="6437376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429768"/>
            <a:ext cx="182880" cy="182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384048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C3A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BEARS THE LOSSES · SECTION A Q3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66928" y="676656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2182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Same run, different safety net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566928" y="1463040"/>
            <a:ext cx="5346040" cy="3840480"/>
          </a:xfrm>
          <a:prstGeom prst="roundRect">
            <a:avLst>
              <a:gd name="adj" fmla="val 1667"/>
            </a:avLst>
          </a:prstGeom>
          <a:solidFill>
            <a:srgbClr val="FBF1E6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822960" y="1664208"/>
            <a:ext cx="483397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B4530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2008 · Losses real, but contained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841248" y="2194560"/>
            <a:ext cx="4797400" cy="2926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Holders of prime money funds faced losses, but public backstops capped the damage.</a:t>
            </a:r>
            <a:endParaRPr lang="en-US" sz="135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Treasury’s temporary Guarantee Program, plus the Fed’s AMLF and CPFF facilities, supported the sector.</a:t>
            </a:r>
            <a:endParaRPr lang="en-US" sz="135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Reserve Primary investors ultimately recovered about $0.99 on the dollar.</a:t>
            </a:r>
            <a:endParaRPr lang="en-US" sz="135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lender of last resort absorbed the tail risk [5][6].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6278728" y="1463040"/>
            <a:ext cx="5346040" cy="3840480"/>
          </a:xfrm>
          <a:prstGeom prst="roundRect">
            <a:avLst>
              <a:gd name="adj" fmla="val 1667"/>
            </a:avLst>
          </a:prstGeom>
          <a:solidFill>
            <a:srgbClr val="E8F2F1"/>
          </a:solidFill>
          <a:ln/>
          <a:effectLst>
            <a:outerShdw sx="100000" sy="100000" kx="0" ky="0" algn="bl" rotWithShape="0" blurRad="88900" dist="38100" dir="5400000">
              <a:srgbClr val="000000">
                <a:alpha val="12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6534760" y="1664208"/>
            <a:ext cx="483397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766E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2022 · Losses total, and private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6553048" y="2194560"/>
            <a:ext cx="4797400" cy="2926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Roughly $50–60B in UST and LUNA value evaporated, falling entirely on holders.</a:t>
            </a:r>
            <a:endParaRPr lang="en-US" sz="135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There was no insurance, no redemption guarantee and no lender of last resort.</a:t>
            </a:r>
            <a:endParaRPr lang="en-US" sz="135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Losses cascaded outward to 3AC, Celsius, Voyager and, ultimately, FTX.</a:t>
            </a:r>
            <a:endParaRPr lang="en-US" sz="135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3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Nothing stood between the run and the investor [3][9].</a:t>
            </a:r>
            <a:endParaRPr lang="en-US" sz="1350" dirty="0"/>
          </a:p>
        </p:txBody>
      </p:sp>
      <p:sp>
        <p:nvSpPr>
          <p:cNvPr id="11" name="Shape 8"/>
          <p:cNvSpPr/>
          <p:nvPr/>
        </p:nvSpPr>
        <p:spPr>
          <a:xfrm>
            <a:off x="566928" y="5532120"/>
            <a:ext cx="11057839" cy="713232"/>
          </a:xfrm>
          <a:prstGeom prst="roundRect">
            <a:avLst>
              <a:gd name="adj" fmla="val 7692"/>
            </a:avLst>
          </a:prstGeom>
          <a:solidFill>
            <a:srgbClr val="1C3A5E"/>
          </a:solidFill>
          <a:ln/>
        </p:spPr>
      </p:sp>
      <p:sp>
        <p:nvSpPr>
          <p:cNvPr id="12" name="Text 9"/>
          <p:cNvSpPr/>
          <p:nvPr/>
        </p:nvSpPr>
        <p:spPr>
          <a:xfrm>
            <a:off x="795528" y="5632704"/>
            <a:ext cx="10600639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F76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dynamics were identical;  </a:t>
            </a:r>
            <a:pPr indent="0" marL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institutional design, the presence or absence of a backstop, decided who absorbed the damage.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566928" y="6437376"/>
            <a:ext cx="103628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5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[3] NBER 2023 · [5] Yale 2025 · [6] Yale New Bagehot Project · [9] TheStreet 2025</a:t>
            </a:r>
            <a:endParaRPr lang="en-US" sz="950" dirty="0"/>
          </a:p>
        </p:txBody>
      </p:sp>
      <p:sp>
        <p:nvSpPr>
          <p:cNvPr id="14" name="Text 11"/>
          <p:cNvSpPr/>
          <p:nvPr/>
        </p:nvSpPr>
        <p:spPr>
          <a:xfrm>
            <a:off x="11277295" y="6437376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Run Dynamics</dc:title>
  <dc:subject>PptxGenJS Presentation</dc:subject>
  <dc:creator>M1G</dc:creator>
  <cp:lastModifiedBy>M1G</cp:lastModifiedBy>
  <cp:revision>1</cp:revision>
  <dcterms:created xsi:type="dcterms:W3CDTF">2026-06-09T04:20:55Z</dcterms:created>
  <dcterms:modified xsi:type="dcterms:W3CDTF">2026-06-09T04:20:55Z</dcterms:modified>
</cp:coreProperties>
</file>